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Urbanist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ED9E1B-056F-4948-995C-D225804E270B}">
  <a:tblStyle styleId="{57ED9E1B-056F-4948-995C-D225804E27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rbanist-bold.fntdata"/><Relationship Id="rId30" Type="http://schemas.openxmlformats.org/officeDocument/2006/relationships/font" Target="fonts/Urbanist-regular.fntdata"/><Relationship Id="rId11" Type="http://schemas.openxmlformats.org/officeDocument/2006/relationships/slide" Target="slides/slide6.xml"/><Relationship Id="rId33" Type="http://schemas.openxmlformats.org/officeDocument/2006/relationships/font" Target="fonts/Urbanist-boldItalic.fntdata"/><Relationship Id="rId10" Type="http://schemas.openxmlformats.org/officeDocument/2006/relationships/slide" Target="slides/slide5.xml"/><Relationship Id="rId32" Type="http://schemas.openxmlformats.org/officeDocument/2006/relationships/font" Target="fonts/Urbanist-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661b05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661b05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0c2625f3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0c2625f3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2f9faa1f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92f9faa1ff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0c2625f3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0c2625f3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2f9faa1f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92f9faa1ff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2f9faa1f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92f9faa1ff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0c2625f3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0c2625f3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2f9faa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2f9faa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2f9faa1f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92f9faa1ff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2f9faa1ff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2f9faa1ff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2f9faa1ff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92f9faa1ff_0_6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661b0596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661b0596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2f9faa1ff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92f9faa1ff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2f9faa1ff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2f9faa1ff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0c2625f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0c2625f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661b0596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661b0596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2f9faa1f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92f9faa1ff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2f9faa1f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92f9faa1ff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fdafdcb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fdafdcb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2f9faa1f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92f9faa1ff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without header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4DTg_FFCzOW9pdgaH_hraCdLSYtYveHE2gIbSQqt93A/edit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u/0/d/1J_6hsRB10jqzuiBIbrrR2iSJ3Zoxc4Qkx8VYfKm5NrQ/edit" TargetMode="External"/><Relationship Id="rId4" Type="http://schemas.openxmlformats.org/officeDocument/2006/relationships/hyperlink" Target="https://docs.google.com/presentation/u/0/d/1_3FIuTpl-e8DFfZG-cW-83P1yZI84k0TI4yOTRMBFQw/edi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>
            <a:off x="686000" y="3212725"/>
            <a:ext cx="2945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JAN 2026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KELLY PETERSON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51" y="2631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556500" y="978125"/>
            <a:ext cx="8253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Lightening Talk: Cx &amp; Mx Ad Perceptions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242875" y="265050"/>
            <a:ext cx="825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While Cx say they are not largely impacted by the source of an ad, SMBs garner greater trust than ENT or CPG when it comes to ads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38925" y="3298350"/>
            <a:ext cx="393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Cx indicated that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source of the ad impacts their perception of an ad </a:t>
            </a: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“a lot” or “completely changes their opinion”</a:t>
            </a:r>
            <a:endParaRPr b="1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682579" y="1429525"/>
            <a:ext cx="38208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of the following sources would you trust the most</a:t>
            </a: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4" name="Google Shape;174;p25"/>
          <p:cNvGrpSpPr/>
          <p:nvPr/>
        </p:nvGrpSpPr>
        <p:grpSpPr>
          <a:xfrm>
            <a:off x="1514575" y="1601138"/>
            <a:ext cx="1628281" cy="1530422"/>
            <a:chOff x="7016700" y="1506975"/>
            <a:chExt cx="1327800" cy="1248000"/>
          </a:xfrm>
        </p:grpSpPr>
        <p:sp>
          <p:nvSpPr>
            <p:cNvPr id="175" name="Google Shape;175;p25"/>
            <p:cNvSpPr/>
            <p:nvPr/>
          </p:nvSpPr>
          <p:spPr>
            <a:xfrm>
              <a:off x="7021301" y="1511557"/>
              <a:ext cx="1318500" cy="1238700"/>
            </a:xfrm>
            <a:prstGeom prst="ellipse">
              <a:avLst/>
            </a:prstGeom>
            <a:noFill/>
            <a:ln cap="flat" cmpd="sng" w="467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125" lIns="112125" spcFirstLastPara="1" rIns="112125" wrap="square" tIns="112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7016700" y="1506975"/>
              <a:ext cx="1327800" cy="1248000"/>
            </a:xfrm>
            <a:prstGeom prst="arc">
              <a:avLst>
                <a:gd fmla="val 16329822" name="adj1"/>
                <a:gd fmla="val 19611152" name="adj2"/>
              </a:avLst>
            </a:prstGeom>
            <a:noFill/>
            <a:ln cap="flat" cmpd="sng" w="140175">
              <a:solidFill>
                <a:srgbClr val="E232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125" lIns="112125" spcFirstLastPara="1" rIns="112125" wrap="square" tIns="112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 txBox="1"/>
            <p:nvPr/>
          </p:nvSpPr>
          <p:spPr>
            <a:xfrm>
              <a:off x="7069032" y="1893100"/>
              <a:ext cx="11721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62">
                  <a:solidFill>
                    <a:srgbClr val="E2320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12%</a:t>
              </a:r>
              <a:endParaRPr b="1" sz="1962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75" y="1956125"/>
            <a:ext cx="4039974" cy="249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688" y="1671638"/>
            <a:ext cx="2500313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28625" y="1578769"/>
            <a:ext cx="412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4433"/>
                </a:solidFill>
                <a:latin typeface="Proxima Nova"/>
                <a:ea typeface="Proxima Nova"/>
                <a:cs typeface="Proxima Nova"/>
                <a:sym typeface="Proxima Nova"/>
              </a:rPr>
              <a:t>Teaches or Inspires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428625" y="1964531"/>
            <a:ext cx="3929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that functions as a tool is not perceived as an annoyance.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28625" y="3700463"/>
            <a:ext cx="39291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This shifts the perception from "Demanding a purchase" to </a:t>
            </a:r>
            <a:r>
              <a:rPr lang="en" sz="1100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“giving inspiration”</a:t>
            </a:r>
            <a:endParaRPr i="0" sz="1100" u="none" cap="none" strike="noStrike">
              <a:solidFill>
                <a:srgbClr val="E0E0E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0E0E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particularly true for CPG/NV products</a:t>
            </a:r>
            <a:endParaRPr b="1" sz="1100">
              <a:solidFill>
                <a:srgbClr val="E0E0E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.png" id="188" name="Google Shape;18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9263" y="1700213"/>
            <a:ext cx="2443163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685800" y="2536031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190" name="Google Shape;190;p26"/>
          <p:cNvSpPr txBox="1"/>
          <p:nvPr/>
        </p:nvSpPr>
        <p:spPr>
          <a:xfrm>
            <a:off x="714375" y="2536031"/>
            <a:ext cx="3643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 "How-to" guides (e.g., Charcuterie board assembly).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685800" y="3100388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192" name="Google Shape;192;p26"/>
          <p:cNvSpPr txBox="1"/>
          <p:nvPr/>
        </p:nvSpPr>
        <p:spPr>
          <a:xfrm>
            <a:off x="714375" y="3100388"/>
            <a:ext cx="3643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 Recipe ideas (e.g., Creative uses for Ritz crackers).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71500" y="428625"/>
            <a:ext cx="85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Utility </a:t>
            </a: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 relevance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/>
        </p:nvSpPr>
        <p:spPr>
          <a:xfrm>
            <a:off x="242875" y="265050"/>
            <a:ext cx="825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Those that do recall seeing deals or emails; however, some ad recalls are not actually advertisements at all.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54875" y="1631825"/>
            <a:ext cx="4950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advertisements have you seen on DoorDash recently?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Deals, discounts or coupons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Emails &amp; push notifications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Grocery or convenience store ads (for the vertical as well as for stores)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Sponsored restaurants and search placement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Home carousels (e.g. recommended for you)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Local/new restaurants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DoorDash services (e.g. DashPass)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AutoNum type="arabicPeriod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Cart add ons (Doubledash &amp; add to your cart)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850" y="1982025"/>
            <a:ext cx="2689176" cy="26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428625" y="1578769"/>
            <a:ext cx="41256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4433"/>
                </a:solidFill>
                <a:latin typeface="Urbanist"/>
                <a:ea typeface="Urbanist"/>
                <a:cs typeface="Urbanist"/>
                <a:sym typeface="Urbanist"/>
              </a:rPr>
              <a:t>A major complaint was that too many videos or advertisements make the app feel cluttered busy or hectic,  </a:t>
            </a:r>
            <a:endParaRPr b="1" sz="1600">
              <a:solidFill>
                <a:srgbClr val="FF4433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The movement of the videos was distracting, especially when looking for a specific restaurant, cuisine or item.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685800" y="2536031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08" name="Google Shape;208;p28"/>
          <p:cNvSpPr txBox="1"/>
          <p:nvPr/>
        </p:nvSpPr>
        <p:spPr>
          <a:xfrm>
            <a:off x="685800" y="3100388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09" name="Google Shape;209;p28"/>
          <p:cNvSpPr txBox="1"/>
          <p:nvPr/>
        </p:nvSpPr>
        <p:spPr>
          <a:xfrm>
            <a:off x="571500" y="428625"/>
            <a:ext cx="855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Too much clutter creates “instagram-itis”</a:t>
            </a:r>
            <a:endParaRPr sz="1100"/>
          </a:p>
        </p:txBody>
      </p:sp>
      <p:sp>
        <p:nvSpPr>
          <p:cNvPr id="210" name="Google Shape;210;p28"/>
          <p:cNvSpPr/>
          <p:nvPr/>
        </p:nvSpPr>
        <p:spPr>
          <a:xfrm>
            <a:off x="428625" y="428625"/>
            <a:ext cx="35700" cy="414600"/>
          </a:xfrm>
          <a:prstGeom prst="rect">
            <a:avLst/>
          </a:prstGeom>
          <a:solidFill>
            <a:srgbClr val="FF44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951" y="1414463"/>
            <a:ext cx="3034200" cy="315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6" name="Google Shape;2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50" y="106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428625" y="1578769"/>
            <a:ext cx="41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4433"/>
                </a:solidFill>
                <a:latin typeface="Urbanist"/>
                <a:ea typeface="Urbanist"/>
                <a:cs typeface="Urbanist"/>
                <a:sym typeface="Urbanist"/>
              </a:rPr>
              <a:t>Large videos that take up significant real estate feel intrusive </a:t>
            </a:r>
            <a:endParaRPr sz="1100"/>
          </a:p>
        </p:txBody>
      </p:sp>
      <p:sp>
        <p:nvSpPr>
          <p:cNvPr id="218" name="Google Shape;218;p29"/>
          <p:cNvSpPr txBox="1"/>
          <p:nvPr/>
        </p:nvSpPr>
        <p:spPr>
          <a:xfrm>
            <a:off x="685800" y="2536031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19" name="Google Shape;219;p29"/>
          <p:cNvSpPr txBox="1"/>
          <p:nvPr/>
        </p:nvSpPr>
        <p:spPr>
          <a:xfrm>
            <a:off x="685800" y="3100388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20" name="Google Shape;220;p29"/>
          <p:cNvSpPr txBox="1"/>
          <p:nvPr/>
        </p:nvSpPr>
        <p:spPr>
          <a:xfrm>
            <a:off x="571500" y="428625"/>
            <a:ext cx="855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Bigger is not always better</a:t>
            </a:r>
            <a:endParaRPr sz="1100"/>
          </a:p>
        </p:txBody>
      </p:sp>
      <p:sp>
        <p:nvSpPr>
          <p:cNvPr id="221" name="Google Shape;221;p29"/>
          <p:cNvSpPr/>
          <p:nvPr/>
        </p:nvSpPr>
        <p:spPr>
          <a:xfrm>
            <a:off x="428625" y="428625"/>
            <a:ext cx="35700" cy="414600"/>
          </a:xfrm>
          <a:prstGeom prst="rect">
            <a:avLst/>
          </a:prstGeom>
          <a:solidFill>
            <a:srgbClr val="FF44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433" y="1578769"/>
            <a:ext cx="3282151" cy="301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242875" y="265050"/>
            <a:ext cx="825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Cx expect to see ads top of funnel; </a:t>
            </a: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later in the ordering process becomes too intrusive</a:t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8" name="Google Shape;228;p30"/>
          <p:cNvGraphicFramePr/>
          <p:nvPr/>
        </p:nvGraphicFramePr>
        <p:xfrm>
          <a:off x="378245" y="35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{57ED9E1B-056F-4948-995C-D225804E270B}</a:tableStyleId>
              </a:tblPr>
              <a:tblGrid>
                <a:gridCol w="1213925"/>
                <a:gridCol w="1213925"/>
                <a:gridCol w="1213925"/>
                <a:gridCol w="1213925"/>
                <a:gridCol w="1213925"/>
                <a:gridCol w="1213925"/>
                <a:gridCol w="1213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Homepage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Search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Storepage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Checkout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Post-checkout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Push notifications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Email</a:t>
                      </a:r>
                      <a:endParaRPr sz="12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✅</a:t>
                      </a:r>
                      <a:endParaRPr sz="18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✅</a:t>
                      </a:r>
                      <a:endParaRPr sz="18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✅</a:t>
                      </a:r>
                      <a:endParaRPr sz="1800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Proceed with caution</a:t>
                      </a:r>
                      <a:endParaRPr sz="1200">
                        <a:solidFill>
                          <a:schemeClr val="accent1"/>
                        </a:solidFill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858" y="4210254"/>
            <a:ext cx="342250" cy="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083" y="4210254"/>
            <a:ext cx="342250" cy="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308" y="4210254"/>
            <a:ext cx="342250" cy="3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970" y="1607272"/>
            <a:ext cx="937975" cy="202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453" y="1607272"/>
            <a:ext cx="941833" cy="20299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4195" y="1607272"/>
            <a:ext cx="941833" cy="20299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5936" y="1607272"/>
            <a:ext cx="941833" cy="20299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7677" y="1607272"/>
            <a:ext cx="941833" cy="20299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418" y="1607272"/>
            <a:ext cx="941833" cy="20299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0712" y="1607272"/>
            <a:ext cx="941832" cy="20299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/>
        </p:nvSpPr>
        <p:spPr>
          <a:xfrm>
            <a:off x="108177" y="88275"/>
            <a:ext cx="825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 Design Principles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242850" y="820450"/>
            <a:ext cx="82584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1. Intent-First.</a:t>
            </a: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Ads should align with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customer is on DoorDash (finding food, deals, discovery). Focus on promotions, new/local restaurants, and relevant NV tie-ins.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2. Helpful, Not Intrusive.</a:t>
            </a: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Ads should feel like a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(helping save money, surface variety) rather than an interruption. Avoid formats that are long, unskippable, or block task completion.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3. Trust by Design.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Keep ads transparent and clearly labeled (e.g., “Sponsored,” “Deal”). Avoid clickbait, fake-feeling content, or overuse of personal data (without explanation).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4. Light-Touch Frequency.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Maintain a balance: ads should be visible but not overwhelming. Limit repetition of the same restaurant or offer to reduce fatigue.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5. Contextual Placement.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Early journey: homepage, deals tab, search results, storepage →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 visibility, low friction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Late journey: checkout →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lightweight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 feel additive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6. Champion Local.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Elevate ads for small/local businesses alongside chains to build goodwill and community trust.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7. Frictionless Flow.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Ensure ads don’t disrupt the core task (ordering food quickly). 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9" name="Google Shape;2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685800" y="2536031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51" name="Google Shape;251;p32"/>
          <p:cNvSpPr txBox="1"/>
          <p:nvPr/>
        </p:nvSpPr>
        <p:spPr>
          <a:xfrm>
            <a:off x="685800" y="3100388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52" name="Google Shape;252;p32"/>
          <p:cNvSpPr txBox="1"/>
          <p:nvPr/>
        </p:nvSpPr>
        <p:spPr>
          <a:xfrm>
            <a:off x="428625" y="214750"/>
            <a:ext cx="85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Creative guidance should be provided wherever possible</a:t>
            </a:r>
            <a:endParaRPr sz="1000"/>
          </a:p>
        </p:txBody>
      </p:sp>
      <p:sp>
        <p:nvSpPr>
          <p:cNvPr id="253" name="Google Shape;253;p32"/>
          <p:cNvSpPr txBox="1"/>
          <p:nvPr/>
        </p:nvSpPr>
        <p:spPr>
          <a:xfrm>
            <a:off x="428625" y="1254638"/>
            <a:ext cx="743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4433"/>
                </a:solidFill>
                <a:latin typeface="Urbanist"/>
                <a:ea typeface="Urbanist"/>
                <a:cs typeface="Urbanist"/>
                <a:sym typeface="Urbanist"/>
              </a:rPr>
              <a:t>Working closely with our Mx and advertisers will be critical to ensure the success of ads on the DoorDash platform.</a:t>
            </a:r>
            <a:endParaRPr sz="1100"/>
          </a:p>
        </p:txBody>
      </p:sp>
      <p:sp>
        <p:nvSpPr>
          <p:cNvPr id="254" name="Google Shape;254;p32"/>
          <p:cNvSpPr txBox="1"/>
          <p:nvPr/>
        </p:nvSpPr>
        <p:spPr>
          <a:xfrm>
            <a:off x="464400" y="2030888"/>
            <a:ext cx="24306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Ads should feel more authentic vs. “commercial”</a:t>
            </a:r>
            <a:endParaRPr sz="1400"/>
          </a:p>
        </p:txBody>
      </p:sp>
      <p:sp>
        <p:nvSpPr>
          <p:cNvPr id="255" name="Google Shape;255;p32"/>
          <p:cNvSpPr txBox="1"/>
          <p:nvPr/>
        </p:nvSpPr>
        <p:spPr>
          <a:xfrm>
            <a:off x="3120488" y="2206388"/>
            <a:ext cx="243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Consider a “how to” approach</a:t>
            </a:r>
            <a:endParaRPr sz="1400"/>
          </a:p>
        </p:txBody>
      </p:sp>
      <p:sp>
        <p:nvSpPr>
          <p:cNvPr id="256" name="Google Shape;256;p32"/>
          <p:cNvSpPr txBox="1"/>
          <p:nvPr/>
        </p:nvSpPr>
        <p:spPr>
          <a:xfrm>
            <a:off x="5992388" y="2206388"/>
            <a:ext cx="243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Keep motion “simpler”</a:t>
            </a:r>
            <a:endParaRPr sz="1400"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356" y="2536031"/>
            <a:ext cx="1386712" cy="121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/>
          </a:blip>
          <a:srcRect b="0" l="2983" r="2310" t="0"/>
          <a:stretch/>
        </p:blipFill>
        <p:spPr>
          <a:xfrm>
            <a:off x="3463875" y="3864713"/>
            <a:ext cx="1743676" cy="102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294" y="2870769"/>
            <a:ext cx="1386712" cy="18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2388" y="2870775"/>
            <a:ext cx="2243741" cy="121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190975" y="196075"/>
            <a:ext cx="1498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651575" y="1648575"/>
            <a:ext cx="62145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Mx feel about ads?</a:t>
            </a:r>
            <a:endParaRPr sz="3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90100" y="3255275"/>
            <a:ext cx="62145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material: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SMB/MM Ads and Promotion Adoption &amp; Retention Discovery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to come!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685800" y="2536031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74" name="Google Shape;274;p34"/>
          <p:cNvSpPr txBox="1"/>
          <p:nvPr/>
        </p:nvSpPr>
        <p:spPr>
          <a:xfrm>
            <a:off x="685800" y="3100388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75" name="Google Shape;275;p34"/>
          <p:cNvSpPr txBox="1"/>
          <p:nvPr/>
        </p:nvSpPr>
        <p:spPr>
          <a:xfrm>
            <a:off x="571500" y="428625"/>
            <a:ext cx="741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Mx's preferences and perceptions of our current A&amp;P offerings?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742200" y="1509150"/>
            <a:ext cx="724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[Audience] Target New Customers Exclusively: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was the most popular A&amp;P segmentation regardless of whether the Mx had operational constraints or not.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[Ad] Sponsored Listings: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Useful for Mx who believe they lack regular visibility on the app, particularly during high tourism seasons, providing exposure without needing discounts or free food.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[Promo] Free Item Offers (BOGO or Minimum Spend):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Effective for Mx who control product prices and can offer items that cost less to produce. (E.g. offering a free cheese pizza with a higher minimum spend increased average customer spend with minimal cost to the Mx.)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/>
        </p:nvSpPr>
        <p:spPr>
          <a:xfrm>
            <a:off x="190975" y="196075"/>
            <a:ext cx="1498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651575" y="1648575"/>
            <a:ext cx="62145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Cx feel about ads?</a:t>
            </a:r>
            <a:endParaRPr sz="3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590100" y="3255275"/>
            <a:ext cx="62145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materials: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Cx Ad Perceptions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Exploring New Ad Formats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685800" y="2536031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83" name="Google Shape;283;p35"/>
          <p:cNvSpPr txBox="1"/>
          <p:nvPr/>
        </p:nvSpPr>
        <p:spPr>
          <a:xfrm>
            <a:off x="685800" y="3100388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284" name="Google Shape;284;p35"/>
          <p:cNvSpPr txBox="1"/>
          <p:nvPr/>
        </p:nvSpPr>
        <p:spPr>
          <a:xfrm>
            <a:off x="571500" y="428625"/>
            <a:ext cx="85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marketing solutions are Mx adopting outside of DoorDash?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685800" y="1530500"/>
            <a:ext cx="7245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Reduced Commission Rate with Minimum A&amp;P Spend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Mx were offered a lower commission rate by UberEats if they committed to a minimum monthly spend on A&amp;P for a fixed period. This allowed them to visualize the impact of A&amp;P on their business and continued spending on ads after the agreed period. After learning what works they’re planning on running the same type of A&amp;P with DoorDash.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Ad-Spend Matching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Some platforms, like Uber Eats, offered to cover a portion of the A&amp;P costs, such as picking up 50% of the cost or contributing to half the spend on promotional items. This made participation in such promotions financially attractive for Mx.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A&amp;P Funding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UberEats also ran promos for free, which significantly increased order volumes when promotional emails were sent to customers. Mx noted a substantial uptick in orders following such campaigns.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0" y="1251125"/>
            <a:ext cx="4448700" cy="389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242875" y="265050"/>
            <a:ext cx="825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majority of Cx feel neutral about ads on DoorDash today; they are mostly helpful to find deals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3625"/>
            <a:ext cx="4019826" cy="32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278988" y="1412700"/>
            <a:ext cx="4950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you feel about advertisements on DoorDash?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76000" y="1807400"/>
            <a:ext cx="1511700" cy="32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8"/>
          <p:cNvGrpSpPr/>
          <p:nvPr/>
        </p:nvGrpSpPr>
        <p:grpSpPr>
          <a:xfrm>
            <a:off x="302036" y="1767892"/>
            <a:ext cx="1545600" cy="2913020"/>
            <a:chOff x="8883" y="1767892"/>
            <a:chExt cx="1545600" cy="2913020"/>
          </a:xfrm>
        </p:grpSpPr>
        <p:sp>
          <p:nvSpPr>
            <p:cNvPr id="87" name="Google Shape;87;p18"/>
            <p:cNvSpPr txBox="1"/>
            <p:nvPr/>
          </p:nvSpPr>
          <p:spPr>
            <a:xfrm>
              <a:off x="8883" y="1767892"/>
              <a:ext cx="1545600" cy="1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8761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Very positive</a:t>
              </a:r>
              <a:endParaRPr sz="8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" name="Google Shape;88;p18"/>
            <p:cNvSpPr txBox="1"/>
            <p:nvPr/>
          </p:nvSpPr>
          <p:spPr>
            <a:xfrm>
              <a:off x="8883" y="4530012"/>
              <a:ext cx="1545600" cy="1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Very negative</a:t>
              </a:r>
              <a:endParaRPr sz="8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89" name="Google Shape;89;p18"/>
            <p:cNvCxnSpPr/>
            <p:nvPr/>
          </p:nvCxnSpPr>
          <p:spPr>
            <a:xfrm flipH="1">
              <a:off x="399450" y="2069825"/>
              <a:ext cx="300" cy="252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0" name="Google Shape;90;p18"/>
          <p:cNvSpPr/>
          <p:nvPr/>
        </p:nvSpPr>
        <p:spPr>
          <a:xfrm>
            <a:off x="3131150" y="1773625"/>
            <a:ext cx="1266300" cy="32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4519348" y="1412688"/>
            <a:ext cx="4308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most helpful/meaningful advertisements on DoorDash…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 a great deal or promo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a restaurant I’ve ordered from before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Introduces me to something new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969" y="3349850"/>
            <a:ext cx="1266300" cy="1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000" y="3414602"/>
            <a:ext cx="1136799" cy="11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236625" y="4106025"/>
            <a:ext cx="27870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91% of Cx have experienced an ad that “broke their trust”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36613" y="499675"/>
            <a:ext cx="2932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63863" y="313850"/>
            <a:ext cx="2932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Almost all Cx have lost trust in a platform or brand due to an ad at some point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42" y="1957525"/>
            <a:ext cx="2708076" cy="16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606325" y="644125"/>
            <a:ext cx="4950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Cx 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typically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lose trust in a brand/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when an ad</a:t>
            </a:r>
            <a:endParaRPr b="1" sz="15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969850" y="1099675"/>
            <a:ext cx="4950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Looks like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fake content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/click bait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Feels like it is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tracking me too closely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Promoted a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poorly rated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or place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 relevant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me at all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Appears where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 don’t expect to see it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125" y="3080100"/>
            <a:ext cx="1674501" cy="16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614775" y="136525"/>
            <a:ext cx="4950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which situations are you more likely to be open to ads?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400" y="499675"/>
            <a:ext cx="5318649" cy="3288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236613" y="499675"/>
            <a:ext cx="2932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166013" y="499675"/>
            <a:ext cx="2932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Cx find the most value when ad placements are aligned to session intent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657400" y="3954400"/>
            <a:ext cx="52698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Which platforms have ads that you generally find helpful or meaningful?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877004" y="4377050"/>
            <a:ext cx="1055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endParaRPr sz="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708" y="4467855"/>
            <a:ext cx="419775" cy="4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266363" y="4377050"/>
            <a:ext cx="1055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908" y="4476309"/>
            <a:ext cx="1055400" cy="355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748625" y="4377050"/>
            <a:ext cx="1055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8592" y="4476292"/>
            <a:ext cx="1181944" cy="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28625" y="1500187"/>
            <a:ext cx="412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FF4433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Relevance is Non-Negotiable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28625" y="1885950"/>
            <a:ext cx="3929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Customers are highly selective. They only notice ads that align with their order history or current cravings.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685800" y="2832497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128" name="Google Shape;128;p21"/>
          <p:cNvSpPr txBox="1"/>
          <p:nvPr/>
        </p:nvSpPr>
        <p:spPr>
          <a:xfrm>
            <a:off x="714375" y="2489597"/>
            <a:ext cx="3643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The Blind Spot:</a:t>
            </a: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Generic ads are mentally filtered out immediately.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685800" y="3396853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130" name="Google Shape;130;p21"/>
          <p:cNvSpPr txBox="1"/>
          <p:nvPr/>
        </p:nvSpPr>
        <p:spPr>
          <a:xfrm>
            <a:off x="714375" y="3021806"/>
            <a:ext cx="36435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The Hook:</a:t>
            </a: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 A user who orders Sushi is far more likely to notice a Poke bowl ad than a Taco promo.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507350" y="399650"/>
            <a:ext cx="85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true on DoorDash as well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931" y="1142119"/>
            <a:ext cx="3331707" cy="347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428625" y="1500187"/>
            <a:ext cx="41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4433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Customers have very strong opinions on which formats work and do not work for them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85800" y="2832497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140" name="Google Shape;140;p22"/>
          <p:cNvSpPr txBox="1"/>
          <p:nvPr/>
        </p:nvSpPr>
        <p:spPr>
          <a:xfrm>
            <a:off x="685800" y="3396853"/>
            <a:ext cx="2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sz="1100"/>
          </a:p>
        </p:txBody>
      </p:sp>
      <p:sp>
        <p:nvSpPr>
          <p:cNvPr id="141" name="Google Shape;141;p22"/>
          <p:cNvSpPr txBox="1"/>
          <p:nvPr/>
        </p:nvSpPr>
        <p:spPr>
          <a:xfrm>
            <a:off x="464400" y="2382262"/>
            <a:ext cx="3643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Cx have strong likes and dislikes across influencer style videos, food videos, how to videos, and still images vs. videos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28625" y="385850"/>
            <a:ext cx="855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Personalization isn’t just what you show, but how you show it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0" l="0" r="4177" t="0"/>
          <a:stretch/>
        </p:blipFill>
        <p:spPr>
          <a:xfrm>
            <a:off x="4843537" y="1317131"/>
            <a:ext cx="3739669" cy="320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242875" y="265050"/>
            <a:ext cx="8258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Ads create friction when they are repeated too often and block Cx from completing their task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60425" y="1513200"/>
            <a:ext cx="49503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makes an ad feel intrusive or bothersome? 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50" name="Google Shape;150;p23"/>
          <p:cNvGraphicFramePr/>
          <p:nvPr/>
        </p:nvGraphicFramePr>
        <p:xfrm>
          <a:off x="285275" y="198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{57ED9E1B-056F-4948-995C-D225804E270B}</a:tableStyleId>
              </a:tblPr>
              <a:tblGrid>
                <a:gridCol w="1073250"/>
                <a:gridCol w="382850"/>
                <a:gridCol w="3198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repeats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too often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It’s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too long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or hard to skip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interrupts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what I was doing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feels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manipulative or dishonest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It’s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irrelevant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 me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 comes from a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brand I don’t trust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50" y="2276275"/>
            <a:ext cx="840249" cy="84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1" y="3267632"/>
            <a:ext cx="912201" cy="9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5353950" y="193617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R</a:t>
            </a:r>
            <a:r>
              <a:rPr i="1" lang="en">
                <a:solidFill>
                  <a:schemeClr val="dk1"/>
                </a:solidFill>
              </a:rPr>
              <a:t>epeating the same ad constantly. I just saw that ad, and then I just see it again. Two scrolls down, or if I'm on a webpage, I see it on the top, and then I see it again at the bottom. Same ad. Like an ad that's repetitive too much.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816036" y="1601043"/>
            <a:ext cx="74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“</a:t>
            </a:r>
            <a:endParaRPr sz="8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8075111" y="2949663"/>
            <a:ext cx="78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”</a:t>
            </a:r>
            <a:endParaRPr sz="8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464344" y="1110844"/>
            <a:ext cx="412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rgbClr val="FF4433"/>
                </a:solidFill>
                <a:latin typeface="Proxima Nova"/>
                <a:ea typeface="Proxima Nova"/>
                <a:cs typeface="Proxima Nova"/>
                <a:sym typeface="Proxima Nova"/>
              </a:rPr>
              <a:t>Real vs. Produced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64344" y="1496606"/>
            <a:ext cx="3929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Videos showing food actually being mixed, held, or eaten (influencer style) performed better than polished TV-style commercials.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700588" y="1110844"/>
            <a:ext cx="412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>
                <a:solidFill>
                  <a:srgbClr val="FF4433"/>
                </a:solidFill>
                <a:latin typeface="Proxima Nova"/>
                <a:ea typeface="Proxima Nova"/>
                <a:cs typeface="Proxima Nova"/>
                <a:sym typeface="Proxima Nova"/>
              </a:rPr>
              <a:t>The Authenticity Trap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4700588" y="1496606"/>
            <a:ext cx="3929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balance is key. If it feels </a:t>
            </a:r>
            <a:r>
              <a:rPr i="1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too</a:t>
            </a:r>
            <a:r>
              <a:rPr i="0" lang="en" sz="1100" u="none" cap="none" strike="noStrike">
                <a:solidFill>
                  <a:srgbClr val="E0E0E0"/>
                </a:solidFill>
                <a:latin typeface="Proxima Nova"/>
                <a:ea typeface="Proxima Nova"/>
                <a:cs typeface="Proxima Nova"/>
                <a:sym typeface="Proxima Nova"/>
              </a:rPr>
              <a:t> much like social media ("Instagram-itis"), it becomes distracting and feels out of place in a utility app.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96647" y="428625"/>
            <a:ext cx="855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Instead- authenticity builds trust</a:t>
            </a:r>
            <a:endParaRPr sz="1100"/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0" l="4147" r="5297" t="0"/>
          <a:stretch/>
        </p:blipFill>
        <p:spPr>
          <a:xfrm>
            <a:off x="1221581" y="2571750"/>
            <a:ext cx="6375787" cy="234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